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697" r:id="rId2"/>
  </p:sldMasterIdLst>
  <p:sldIdLst>
    <p:sldId id="256" r:id="rId3"/>
    <p:sldId id="260" r:id="rId4"/>
    <p:sldId id="259" r:id="rId5"/>
    <p:sldId id="263" r:id="rId6"/>
    <p:sldId id="257" r:id="rId7"/>
    <p:sldId id="262" r:id="rId8"/>
    <p:sldId id="265" r:id="rId9"/>
    <p:sldId id="264"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82C75D-A4DE-4A79-982D-86450568396C}" v="156" dt="2020-03-25T15:52:13.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44"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5T14:06:08.115"/>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3/25/2020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00568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3/25/2020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9306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3/25/2020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39928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3/25/2020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26698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3/25/2020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5193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3/25/2020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34506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3/25/2020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24170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3/25/2020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20081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3/25/2020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70742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3/25/2020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88086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3/25/2020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9115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3/25/2020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35160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3/25/2020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63748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3/25/2020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96623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3/25/2020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90820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3/25/2020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01848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3/25/2020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62543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3/25/2020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7373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3/25/2020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6025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3/25/2020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80155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3/25/2020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2736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3/25/2020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35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3/25/2020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1918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3/25/2020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91867192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3/25/2020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72285653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0" r:id="rId6"/>
    <p:sldLayoutId id="2147483685" r:id="rId7"/>
    <p:sldLayoutId id="2147483686" r:id="rId8"/>
    <p:sldLayoutId id="2147483687" r:id="rId9"/>
    <p:sldLayoutId id="2147483688" r:id="rId10"/>
    <p:sldLayoutId id="2147483689" r:id="rId11"/>
    <p:sldLayoutId id="2147483691"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facebook.com/DerryDiocesanCC/" TargetMode="Externa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youtube.com/watch?v=22hAA01x3Y4&amp;feature=youtu.b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F90F7F-DF00-4B45-9F3B-A4143AFFE63D}"/>
              </a:ext>
            </a:extLst>
          </p:cNvPr>
          <p:cNvSpPr>
            <a:spLocks noGrp="1"/>
          </p:cNvSpPr>
          <p:nvPr>
            <p:ph type="ctrTitle"/>
          </p:nvPr>
        </p:nvSpPr>
        <p:spPr>
          <a:xfrm>
            <a:off x="638882" y="639193"/>
            <a:ext cx="3571810" cy="1531895"/>
          </a:xfrm>
        </p:spPr>
        <p:txBody>
          <a:bodyPr>
            <a:normAutofit/>
          </a:bodyPr>
          <a:lstStyle/>
          <a:p>
            <a:r>
              <a:rPr lang="en-GB" sz="5800" b="1" dirty="0"/>
              <a:t>Drawing God</a:t>
            </a:r>
          </a:p>
        </p:txBody>
      </p:sp>
      <p:sp>
        <p:nvSpPr>
          <p:cNvPr id="3" name="Subtitle 2">
            <a:extLst>
              <a:ext uri="{FF2B5EF4-FFF2-40B4-BE49-F238E27FC236}">
                <a16:creationId xmlns:a16="http://schemas.microsoft.com/office/drawing/2014/main" id="{C98CECA4-302A-47E9-80A1-299DD012155C}"/>
              </a:ext>
            </a:extLst>
          </p:cNvPr>
          <p:cNvSpPr>
            <a:spLocks noGrp="1"/>
          </p:cNvSpPr>
          <p:nvPr>
            <p:ph type="subTitle" idx="1"/>
          </p:nvPr>
        </p:nvSpPr>
        <p:spPr>
          <a:xfrm>
            <a:off x="638882" y="4631161"/>
            <a:ext cx="3571810" cy="1559327"/>
          </a:xfrm>
        </p:spPr>
        <p:txBody>
          <a:bodyPr>
            <a:normAutofit/>
          </a:bodyPr>
          <a:lstStyle/>
          <a:p>
            <a:pPr algn="ctr"/>
            <a:r>
              <a:rPr lang="en-GB" b="1" dirty="0">
                <a:latin typeface="Calibri Light" panose="020F0302020204030204" pitchFamily="34" charset="0"/>
                <a:cs typeface="Calibri Light" panose="020F0302020204030204" pitchFamily="34" charset="0"/>
              </a:rPr>
              <a:t>Stations of the Cross</a:t>
            </a:r>
          </a:p>
          <a:p>
            <a:pPr algn="ctr"/>
            <a:r>
              <a:rPr lang="en-GB" b="1" dirty="0">
                <a:latin typeface="Calibri Light" panose="020F0302020204030204" pitchFamily="34" charset="0"/>
                <a:cs typeface="Calibri Light" panose="020F0302020204030204" pitchFamily="34" charset="0"/>
              </a:rPr>
              <a:t>Lent 2020</a:t>
            </a:r>
          </a:p>
        </p:txBody>
      </p:sp>
      <p:sp>
        <p:nvSpPr>
          <p:cNvPr id="1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F0AD41"/>
          </a:solidFill>
          <a:ln w="38100" cap="rnd">
            <a:solidFill>
              <a:srgbClr val="F0AD4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ncil and paper&#10;&#10;Description automatically generated">
            <a:extLst>
              <a:ext uri="{FF2B5EF4-FFF2-40B4-BE49-F238E27FC236}">
                <a16:creationId xmlns:a16="http://schemas.microsoft.com/office/drawing/2014/main" id="{4F1DC0B8-ADAB-46BE-87C7-AF8D7393047D}"/>
              </a:ext>
            </a:extLst>
          </p:cNvPr>
          <p:cNvPicPr>
            <a:picLocks noChangeAspect="1"/>
          </p:cNvPicPr>
          <p:nvPr/>
        </p:nvPicPr>
        <p:blipFill rotWithShape="1">
          <a:blip r:embed="rId2">
            <a:extLst>
              <a:ext uri="{28A0092B-C50C-407E-A947-70E740481C1C}">
                <a14:useLocalDpi xmlns:a14="http://schemas.microsoft.com/office/drawing/2010/main" val="0"/>
              </a:ext>
            </a:extLst>
          </a:blip>
          <a:srcRect r="25"/>
          <a:stretch/>
        </p:blipFill>
        <p:spPr>
          <a:xfrm>
            <a:off x="4654296" y="1385666"/>
            <a:ext cx="7214616" cy="4059236"/>
          </a:xfrm>
          <a:prstGeom prst="rect">
            <a:avLst/>
          </a:prstGeom>
        </p:spPr>
      </p:pic>
    </p:spTree>
    <p:extLst>
      <p:ext uri="{BB962C8B-B14F-4D97-AF65-F5344CB8AC3E}">
        <p14:creationId xmlns:p14="http://schemas.microsoft.com/office/powerpoint/2010/main" val="212838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3">
            <a:extLst>
              <a:ext uri="{FF2B5EF4-FFF2-40B4-BE49-F238E27FC236}">
                <a16:creationId xmlns:a16="http://schemas.microsoft.com/office/drawing/2014/main" id="{BF0F4E97-E194-4493-885A-6C7C34A44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DC993F">
              <a:alpha val="20000"/>
            </a:srgb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67537B3-E7F3-4FCB-A7FA-B86CE52C87A8}"/>
              </a:ext>
            </a:extLst>
          </p:cNvPr>
          <p:cNvSpPr>
            <a:spLocks noGrp="1"/>
          </p:cNvSpPr>
          <p:nvPr>
            <p:ph type="title"/>
          </p:nvPr>
        </p:nvSpPr>
        <p:spPr>
          <a:xfrm>
            <a:off x="5526156" y="365125"/>
            <a:ext cx="5827643" cy="1511300"/>
          </a:xfrm>
        </p:spPr>
        <p:txBody>
          <a:bodyPr vert="horz" lIns="91440" tIns="45720" rIns="91440" bIns="45720" rtlCol="0" anchor="b">
            <a:normAutofit/>
          </a:bodyPr>
          <a:lstStyle/>
          <a:p>
            <a:r>
              <a:rPr lang="en-US"/>
              <a:t>About that Roll of Wallpaper!!!</a:t>
            </a:r>
          </a:p>
        </p:txBody>
      </p:sp>
      <p:pic>
        <p:nvPicPr>
          <p:cNvPr id="7" name="Picture 6" descr="A close up of a hard wood floor&#10;&#10;Description automatically generated">
            <a:extLst>
              <a:ext uri="{FF2B5EF4-FFF2-40B4-BE49-F238E27FC236}">
                <a16:creationId xmlns:a16="http://schemas.microsoft.com/office/drawing/2014/main" id="{401BA7F6-8512-4365-98B8-8711DFF10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14732" y="876118"/>
            <a:ext cx="2587752" cy="1940814"/>
          </a:xfrm>
          <a:prstGeom prst="rect">
            <a:avLst/>
          </a:prstGeom>
          <a:ln>
            <a:noFill/>
          </a:ln>
          <a:effectLst>
            <a:softEdge rad="112500"/>
          </a:effectLst>
        </p:spPr>
      </p:pic>
      <p:pic>
        <p:nvPicPr>
          <p:cNvPr id="5" name="Content Placeholder 4" descr="A picture containing white, room, wooden, sink&#10;&#10;Description automatically generated">
            <a:extLst>
              <a:ext uri="{FF2B5EF4-FFF2-40B4-BE49-F238E27FC236}">
                <a16:creationId xmlns:a16="http://schemas.microsoft.com/office/drawing/2014/main" id="{6D4FB71B-DCAA-4FE4-AFFD-491C1E8741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0053" y="3589867"/>
            <a:ext cx="3750060" cy="2587542"/>
          </a:xfrm>
          <a:prstGeom prst="rect">
            <a:avLst/>
          </a:prstGeom>
          <a:ln>
            <a:noFill/>
          </a:ln>
          <a:effectLst>
            <a:softEdge rad="112500"/>
          </a:effectLst>
        </p:spPr>
      </p:pic>
      <p:sp>
        <p:nvSpPr>
          <p:cNvPr id="8" name="Rectangle 7">
            <a:extLst>
              <a:ext uri="{FF2B5EF4-FFF2-40B4-BE49-F238E27FC236}">
                <a16:creationId xmlns:a16="http://schemas.microsoft.com/office/drawing/2014/main" id="{F1C2FD0A-71C9-499E-BD30-6407D4D95E6F}"/>
              </a:ext>
            </a:extLst>
          </p:cNvPr>
          <p:cNvSpPr/>
          <p:nvPr/>
        </p:nvSpPr>
        <p:spPr>
          <a:xfrm>
            <a:off x="5303590" y="3101977"/>
            <a:ext cx="6198357" cy="2818178"/>
          </a:xfrm>
          <a:prstGeom prst="rect">
            <a:avLst/>
          </a:prstGeom>
        </p:spPr>
        <p:txBody>
          <a:bodyPr vert="horz" lIns="91440" tIns="45720" rIns="91440" bIns="45720" rtlCol="0" anchor="t">
            <a:normAutofit/>
          </a:bodyPr>
          <a:lstStyle/>
          <a:p>
            <a:pPr>
              <a:spcAft>
                <a:spcPts val="600"/>
              </a:spcAft>
            </a:pPr>
            <a:endParaRPr lang="en-US" sz="2400" dirty="0"/>
          </a:p>
          <a:p>
            <a:pPr algn="ctr">
              <a:spcAft>
                <a:spcPts val="600"/>
              </a:spcAft>
            </a:pPr>
            <a:r>
              <a:rPr lang="en-US" sz="2800" dirty="0"/>
              <a:t>If there’s a leftover roll of wallpaper in the house, you could stick all of the Stations of the Cross onto it and pray the stations as a family this Lent</a:t>
            </a:r>
          </a:p>
        </p:txBody>
      </p:sp>
    </p:spTree>
    <p:extLst>
      <p:ext uri="{BB962C8B-B14F-4D97-AF65-F5344CB8AC3E}">
        <p14:creationId xmlns:p14="http://schemas.microsoft.com/office/powerpoint/2010/main" val="732773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7F354-A8A9-478C-ACE3-5A28DB7E3D40}"/>
              </a:ext>
            </a:extLst>
          </p:cNvPr>
          <p:cNvSpPr>
            <a:spLocks noGrp="1"/>
          </p:cNvSpPr>
          <p:nvPr>
            <p:ph type="title"/>
          </p:nvPr>
        </p:nvSpPr>
        <p:spPr/>
        <p:txBody>
          <a:bodyPr/>
          <a:lstStyle/>
          <a:p>
            <a:r>
              <a:rPr lang="en-GB" dirty="0"/>
              <a:t>Let us See How you Drew God this Lent!</a:t>
            </a:r>
          </a:p>
        </p:txBody>
      </p:sp>
      <p:sp>
        <p:nvSpPr>
          <p:cNvPr id="3" name="Content Placeholder 2">
            <a:extLst>
              <a:ext uri="{FF2B5EF4-FFF2-40B4-BE49-F238E27FC236}">
                <a16:creationId xmlns:a16="http://schemas.microsoft.com/office/drawing/2014/main" id="{1DC05147-3A33-49D8-AB87-73915BB48E38}"/>
              </a:ext>
            </a:extLst>
          </p:cNvPr>
          <p:cNvSpPr>
            <a:spLocks noGrp="1"/>
          </p:cNvSpPr>
          <p:nvPr>
            <p:ph idx="1"/>
          </p:nvPr>
        </p:nvSpPr>
        <p:spPr>
          <a:xfrm>
            <a:off x="838200" y="1450109"/>
            <a:ext cx="10515600" cy="4100945"/>
          </a:xfrm>
        </p:spPr>
        <p:txBody>
          <a:bodyPr>
            <a:normAutofit fontScale="77500" lnSpcReduction="20000"/>
          </a:bodyPr>
          <a:lstStyle/>
          <a:p>
            <a:pPr marL="0" indent="0">
              <a:buNone/>
            </a:pPr>
            <a:r>
              <a:rPr lang="en-GB" dirty="0"/>
              <a:t>We would love to see your Stations of the Cross</a:t>
            </a:r>
          </a:p>
          <a:p>
            <a:pPr marL="0" indent="0">
              <a:buNone/>
            </a:pPr>
            <a:r>
              <a:rPr lang="en-GB" dirty="0"/>
              <a:t>Ask an adult to</a:t>
            </a:r>
          </a:p>
          <a:p>
            <a:pPr marL="0" indent="0">
              <a:buNone/>
            </a:pPr>
            <a:endParaRPr lang="en-GB" dirty="0"/>
          </a:p>
          <a:p>
            <a:pPr marL="0" indent="0" algn="ctr">
              <a:buNone/>
            </a:pPr>
            <a:r>
              <a:rPr lang="en-GB" dirty="0"/>
              <a:t>Email: Therese Ferry-tferry@derrydiocese.org </a:t>
            </a:r>
          </a:p>
          <a:p>
            <a:pPr marL="0" indent="0" algn="ctr">
              <a:buNone/>
            </a:pPr>
            <a:endParaRPr lang="en-GB" dirty="0"/>
          </a:p>
          <a:p>
            <a:pPr marL="0" indent="0" algn="ctr">
              <a:buNone/>
            </a:pPr>
            <a:r>
              <a:rPr lang="en-GB" dirty="0"/>
              <a:t>Post them to Facebook and Twitter and share with us</a:t>
            </a:r>
          </a:p>
          <a:p>
            <a:pPr marL="0" indent="0" algn="ctr">
              <a:buNone/>
            </a:pPr>
            <a:endParaRPr lang="en-GB" dirty="0"/>
          </a:p>
          <a:p>
            <a:pPr marL="0" indent="0" algn="ctr">
              <a:buNone/>
            </a:pPr>
            <a:r>
              <a:rPr lang="en-GB" dirty="0"/>
              <a:t>The Door of </a:t>
            </a:r>
            <a:r>
              <a:rPr lang="en-GB" dirty="0" err="1"/>
              <a:t>Faith@derrydiocese</a:t>
            </a:r>
            <a:endParaRPr lang="en-GB" dirty="0"/>
          </a:p>
          <a:p>
            <a:pPr marL="0" indent="0" algn="ctr">
              <a:buNone/>
            </a:pPr>
            <a:endParaRPr lang="en-GB" dirty="0"/>
          </a:p>
          <a:p>
            <a:pPr marL="0" indent="0" algn="ctr">
              <a:buNone/>
            </a:pPr>
            <a:r>
              <a:rPr lang="en-GB" dirty="0">
                <a:hlinkClick r:id="rId2"/>
              </a:rPr>
              <a:t>https://www.facebook.com/DerryDiocesanCC/</a:t>
            </a:r>
            <a:endParaRPr lang="en-GB" dirty="0"/>
          </a:p>
          <a:p>
            <a:pPr marL="0" indent="0">
              <a:buNone/>
            </a:pPr>
            <a:endParaRPr lang="en-GB" dirty="0"/>
          </a:p>
        </p:txBody>
      </p:sp>
      <p:pic>
        <p:nvPicPr>
          <p:cNvPr id="5137" name="Picture 17" descr="Image result for twitter logo">
            <a:extLst>
              <a:ext uri="{FF2B5EF4-FFF2-40B4-BE49-F238E27FC236}">
                <a16:creationId xmlns:a16="http://schemas.microsoft.com/office/drawing/2014/main" id="{27CC6EE4-FB04-4B49-8938-588918FAF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092" y="4025571"/>
            <a:ext cx="617185" cy="617185"/>
          </a:xfrm>
          <a:prstGeom prst="rect">
            <a:avLst/>
          </a:prstGeom>
          <a:noFill/>
          <a:extLst>
            <a:ext uri="{909E8E84-426E-40DD-AFC4-6F175D3DCCD1}">
              <a14:hiddenFill xmlns:a14="http://schemas.microsoft.com/office/drawing/2010/main">
                <a:solidFill>
                  <a:srgbClr val="FFFFFF"/>
                </a:solidFill>
              </a14:hiddenFill>
            </a:ext>
          </a:extLst>
        </p:spPr>
      </p:pic>
      <p:pic>
        <p:nvPicPr>
          <p:cNvPr id="5141" name="Picture 21" descr="Image result for Facebook logo">
            <a:extLst>
              <a:ext uri="{FF2B5EF4-FFF2-40B4-BE49-F238E27FC236}">
                <a16:creationId xmlns:a16="http://schemas.microsoft.com/office/drawing/2014/main" id="{A182CDAE-C71A-4AE9-898D-6ECBA72BA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017" y="4753930"/>
            <a:ext cx="653961" cy="653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402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1" name="Rectangle 11">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B94A2E"/>
          </a:solidFill>
          <a:ln w="38100" cap="rnd">
            <a:solidFill>
              <a:srgbClr val="B94A2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609F446F-FAB6-4C94-A0DA-552F4370F07B}"/>
              </a:ext>
            </a:extLst>
          </p:cNvPr>
          <p:cNvSpPr>
            <a:spLocks noGrp="1"/>
          </p:cNvSpPr>
          <p:nvPr>
            <p:ph type="title"/>
          </p:nvPr>
        </p:nvSpPr>
        <p:spPr>
          <a:xfrm>
            <a:off x="269349" y="5148376"/>
            <a:ext cx="11841481" cy="1325563"/>
          </a:xfrm>
        </p:spPr>
        <p:txBody>
          <a:bodyPr>
            <a:normAutofit/>
          </a:bodyPr>
          <a:lstStyle/>
          <a:p>
            <a:r>
              <a:rPr lang="en-GB" sz="2800">
                <a:latin typeface="David" panose="020E0502060401010101" pitchFamily="34" charset="-79"/>
                <a:cs typeface="David" panose="020E0502060401010101" pitchFamily="34" charset="-79"/>
              </a:rPr>
              <a:t>Lots of Children from Derry Diocese took part in Drawing God Day-check out the Virtual Museum-Follow the link at www.drawing-god.com-Amazing!!</a:t>
            </a:r>
            <a:endParaRPr lang="en-GB" sz="2800" dirty="0">
              <a:latin typeface="David" panose="020E0502060401010101" pitchFamily="34" charset="-79"/>
              <a:cs typeface="David" panose="020E0502060401010101" pitchFamily="34" charset="-79"/>
            </a:endParaRPr>
          </a:p>
        </p:txBody>
      </p:sp>
      <p:pic>
        <p:nvPicPr>
          <p:cNvPr id="9" name="Picture 8" descr="A picture containing covered, many, photo, various&#10;&#10;Description automatically generated">
            <a:extLst>
              <a:ext uri="{FF2B5EF4-FFF2-40B4-BE49-F238E27FC236}">
                <a16:creationId xmlns:a16="http://schemas.microsoft.com/office/drawing/2014/main" id="{2203032C-E8BE-45EA-A30E-BD9A28ECA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096" y="293258"/>
            <a:ext cx="5741950" cy="3891426"/>
          </a:xfrm>
          <a:prstGeom prst="rect">
            <a:avLst/>
          </a:prstGeom>
        </p:spPr>
      </p:pic>
      <p:pic>
        <p:nvPicPr>
          <p:cNvPr id="3" name="Picture 2" descr="A close up of a logo&#10;&#10;Description automatically generated">
            <a:extLst>
              <a:ext uri="{FF2B5EF4-FFF2-40B4-BE49-F238E27FC236}">
                <a16:creationId xmlns:a16="http://schemas.microsoft.com/office/drawing/2014/main" id="{ED0574EC-A098-4CBA-AEFD-26AE0A21E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63" y="887555"/>
            <a:ext cx="4189571" cy="2960112"/>
          </a:xfrm>
          <a:prstGeom prst="rect">
            <a:avLst/>
          </a:prstGeom>
        </p:spPr>
      </p:pic>
    </p:spTree>
    <p:extLst>
      <p:ext uri="{BB962C8B-B14F-4D97-AF65-F5344CB8AC3E}">
        <p14:creationId xmlns:p14="http://schemas.microsoft.com/office/powerpoint/2010/main" val="891800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9BC62-65B3-4077-B0B0-B3AE79A5C417}"/>
              </a:ext>
            </a:extLst>
          </p:cNvPr>
          <p:cNvSpPr>
            <a:spLocks noGrp="1"/>
          </p:cNvSpPr>
          <p:nvPr>
            <p:ph type="title"/>
          </p:nvPr>
        </p:nvSpPr>
        <p:spPr>
          <a:xfrm>
            <a:off x="630936" y="640823"/>
            <a:ext cx="3419856" cy="5583148"/>
          </a:xfrm>
        </p:spPr>
        <p:txBody>
          <a:bodyPr anchor="ctr">
            <a:normAutofit fontScale="90000"/>
          </a:bodyPr>
          <a:lstStyle/>
          <a:p>
            <a:pPr>
              <a:lnSpc>
                <a:spcPct val="90000"/>
              </a:lnSpc>
            </a:pPr>
            <a:r>
              <a:rPr lang="en-GB" sz="4200" dirty="0">
                <a:latin typeface="Calibri Light" panose="020F0302020204030204" pitchFamily="34" charset="0"/>
                <a:cs typeface="Calibri Light" panose="020F0302020204030204" pitchFamily="34" charset="0"/>
              </a:rPr>
              <a:t>A message from the Author about the Book –Karen Kiefer</a:t>
            </a:r>
            <a:br>
              <a:rPr lang="en-GB" sz="4200" dirty="0">
                <a:latin typeface="Calibri Light" panose="020F0302020204030204" pitchFamily="34" charset="0"/>
                <a:cs typeface="Calibri Light" panose="020F0302020204030204" pitchFamily="34" charset="0"/>
              </a:rPr>
            </a:br>
            <a:br>
              <a:rPr lang="en-GB" sz="4200" dirty="0">
                <a:latin typeface="Calibri Light" panose="020F0302020204030204" pitchFamily="34" charset="0"/>
                <a:cs typeface="Calibri Light" panose="020F0302020204030204" pitchFamily="34" charset="0"/>
              </a:rPr>
            </a:br>
            <a:r>
              <a:rPr lang="en-GB" sz="4200" dirty="0">
                <a:latin typeface="Calibri Light" panose="020F0302020204030204" pitchFamily="34" charset="0"/>
                <a:cs typeface="Calibri Light" panose="020F0302020204030204" pitchFamily="34" charset="0"/>
              </a:rPr>
              <a:t>Just PRESS Ctrl and click on the YOUTUBE  link</a:t>
            </a:r>
          </a:p>
        </p:txBody>
      </p:sp>
      <mc:AlternateContent xmlns:mc="http://schemas.openxmlformats.org/markup-compatibility/2006" xmlns:p14="http://schemas.microsoft.com/office/powerpoint/2010/main">
        <mc:Choice Requires="p14">
          <p:contentPart p14:bwMode="auto" r:id="rId2">
            <p14:nvContentPartPr>
              <p14:cNvPr id="36" name="Ink 3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xmlns="">
          <p:pic>
            <p:nvPicPr>
              <p:cNvPr id="36" name="Ink 3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sp>
        <p:nvSpPr>
          <p:cNvPr id="38"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10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F4C895"/>
          </a:solidFill>
          <a:ln w="34925">
            <a:solidFill>
              <a:srgbClr val="F4C89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2BF54F-5BBA-4411-9B98-D9F23517AB44}"/>
              </a:ext>
            </a:extLst>
          </p:cNvPr>
          <p:cNvSpPr>
            <a:spLocks noGrp="1"/>
          </p:cNvSpPr>
          <p:nvPr>
            <p:ph idx="1"/>
          </p:nvPr>
        </p:nvSpPr>
        <p:spPr>
          <a:xfrm>
            <a:off x="4654296" y="4798577"/>
            <a:ext cx="6894576" cy="1428487"/>
          </a:xfrm>
        </p:spPr>
        <p:txBody>
          <a:bodyPr anchor="t">
            <a:normAutofit fontScale="92500" lnSpcReduction="20000"/>
          </a:bodyPr>
          <a:lstStyle/>
          <a:p>
            <a:pPr marL="0" indent="0">
              <a:lnSpc>
                <a:spcPct val="100000"/>
              </a:lnSpc>
              <a:buNone/>
            </a:pPr>
            <a:endParaRPr lang="en-GB" sz="700" dirty="0">
              <a:hlinkClick r:id="rId4">
                <a:extLst>
                  <a:ext uri="{A12FA001-AC4F-418D-AE19-62706E023703}">
                    <ahyp:hlinkClr xmlns:ahyp="http://schemas.microsoft.com/office/drawing/2018/hyperlinkcolor" val="tx"/>
                  </a:ext>
                </a:extLst>
              </a:hlinkClick>
            </a:endParaRPr>
          </a:p>
          <a:p>
            <a:pPr marL="0" indent="0">
              <a:lnSpc>
                <a:spcPct val="100000"/>
              </a:lnSpc>
              <a:buNone/>
            </a:pPr>
            <a:endParaRPr lang="en-GB" sz="700" dirty="0">
              <a:hlinkClick r:id="rId4">
                <a:extLst>
                  <a:ext uri="{A12FA001-AC4F-418D-AE19-62706E023703}">
                    <ahyp:hlinkClr xmlns:ahyp="http://schemas.microsoft.com/office/drawing/2018/hyperlinkcolor" val="tx"/>
                  </a:ext>
                </a:extLst>
              </a:hlinkClick>
            </a:endParaRPr>
          </a:p>
          <a:p>
            <a:pPr marL="0" indent="0">
              <a:lnSpc>
                <a:spcPct val="100000"/>
              </a:lnSpc>
              <a:buNone/>
            </a:pPr>
            <a:endParaRPr lang="en-GB" sz="700" dirty="0">
              <a:hlinkClick r:id="rId4">
                <a:extLst>
                  <a:ext uri="{A12FA001-AC4F-418D-AE19-62706E023703}">
                    <ahyp:hlinkClr xmlns:ahyp="http://schemas.microsoft.com/office/drawing/2018/hyperlinkcolor" val="tx"/>
                  </a:ext>
                </a:extLst>
              </a:hlinkClick>
            </a:endParaRPr>
          </a:p>
          <a:p>
            <a:pPr marL="0" indent="0">
              <a:lnSpc>
                <a:spcPct val="100000"/>
              </a:lnSpc>
              <a:buNone/>
            </a:pPr>
            <a:endParaRPr lang="en-GB" sz="700" dirty="0">
              <a:hlinkClick r:id="rId4">
                <a:extLst>
                  <a:ext uri="{A12FA001-AC4F-418D-AE19-62706E023703}">
                    <ahyp:hlinkClr xmlns:ahyp="http://schemas.microsoft.com/office/drawing/2018/hyperlinkcolor" val="tx"/>
                  </a:ext>
                </a:extLst>
              </a:hlinkClick>
            </a:endParaRPr>
          </a:p>
          <a:p>
            <a:pPr marL="0" indent="0">
              <a:lnSpc>
                <a:spcPct val="100000"/>
              </a:lnSpc>
              <a:buNone/>
            </a:pPr>
            <a:endParaRPr lang="en-GB" sz="700" dirty="0">
              <a:hlinkClick r:id="rId4">
                <a:extLst>
                  <a:ext uri="{A12FA001-AC4F-418D-AE19-62706E023703}">
                    <ahyp:hlinkClr xmlns:ahyp="http://schemas.microsoft.com/office/drawing/2018/hyperlinkcolor" val="tx"/>
                  </a:ext>
                </a:extLst>
              </a:hlinkClick>
            </a:endParaRPr>
          </a:p>
          <a:p>
            <a:pPr marL="0" indent="0">
              <a:lnSpc>
                <a:spcPct val="100000"/>
              </a:lnSpc>
              <a:buNone/>
            </a:pPr>
            <a:r>
              <a:rPr lang="en-GB" dirty="0">
                <a:hlinkClick r:id="rId4">
                  <a:extLst>
                    <a:ext uri="{A12FA001-AC4F-418D-AE19-62706E023703}">
                      <ahyp:hlinkClr xmlns:ahyp="http://schemas.microsoft.com/office/drawing/2018/hyperlinkcolor" val="tx"/>
                    </a:ext>
                  </a:extLst>
                </a:hlinkClick>
              </a:rPr>
              <a:t>https://www.youtube.com/watch?v=22hAA01x3Y4&amp;feature=youtu.be</a:t>
            </a:r>
            <a:endParaRPr lang="en-GB" dirty="0"/>
          </a:p>
          <a:p>
            <a:pPr marL="0" indent="0">
              <a:lnSpc>
                <a:spcPct val="100000"/>
              </a:lnSpc>
              <a:buNone/>
            </a:pPr>
            <a:endParaRPr lang="en-GB" sz="700" dirty="0"/>
          </a:p>
        </p:txBody>
      </p:sp>
      <p:pic>
        <p:nvPicPr>
          <p:cNvPr id="7" name="Picture 2" descr="Image result for karen kiefer withy Drawing God">
            <a:extLst>
              <a:ext uri="{FF2B5EF4-FFF2-40B4-BE49-F238E27FC236}">
                <a16:creationId xmlns:a16="http://schemas.microsoft.com/office/drawing/2014/main" id="{02EBA4F9-BC75-4D74-A135-D250951A33A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54296" y="648652"/>
            <a:ext cx="6894576" cy="387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22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FE8F7A3B-7778-42B8-9D8F-E5F9E44C78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ncil and paper&#10;&#10;Description automatically generated">
            <a:extLst>
              <a:ext uri="{FF2B5EF4-FFF2-40B4-BE49-F238E27FC236}">
                <a16:creationId xmlns:a16="http://schemas.microsoft.com/office/drawing/2014/main" id="{D07E8D4D-9DDB-45DA-87DF-C5C2F6D8F1D4}"/>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r="19304"/>
          <a:stretch/>
        </p:blipFill>
        <p:spPr>
          <a:xfrm>
            <a:off x="2353569" y="10"/>
            <a:ext cx="9838414" cy="6857990"/>
          </a:xfrm>
          <a:prstGeom prst="rect">
            <a:avLst/>
          </a:prstGeom>
        </p:spPr>
      </p:pic>
      <p:sp>
        <p:nvSpPr>
          <p:cNvPr id="2" name="Title 1">
            <a:extLst>
              <a:ext uri="{FF2B5EF4-FFF2-40B4-BE49-F238E27FC236}">
                <a16:creationId xmlns:a16="http://schemas.microsoft.com/office/drawing/2014/main" id="{322974C9-4135-4D03-97BB-72773ECAC16A}"/>
              </a:ext>
            </a:extLst>
          </p:cNvPr>
          <p:cNvSpPr>
            <a:spLocks noGrp="1"/>
          </p:cNvSpPr>
          <p:nvPr>
            <p:ph type="title"/>
          </p:nvPr>
        </p:nvSpPr>
        <p:spPr>
          <a:xfrm>
            <a:off x="6513788" y="365125"/>
            <a:ext cx="4840010" cy="1949125"/>
          </a:xfrm>
        </p:spPr>
        <p:txBody>
          <a:bodyPr>
            <a:normAutofit/>
          </a:bodyPr>
          <a:lstStyle/>
          <a:p>
            <a:r>
              <a:rPr lang="en-GB" dirty="0"/>
              <a:t>Lent-The Stations of the Cross</a:t>
            </a:r>
          </a:p>
        </p:txBody>
      </p:sp>
      <p:pic>
        <p:nvPicPr>
          <p:cNvPr id="3076" name="Picture 4" descr="Image result for Jesus on the Cross for children gfree image">
            <a:extLst>
              <a:ext uri="{FF2B5EF4-FFF2-40B4-BE49-F238E27FC236}">
                <a16:creationId xmlns:a16="http://schemas.microsoft.com/office/drawing/2014/main" id="{C11274EC-95E2-40C2-9EF8-CF1880C3F3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24" r="26465"/>
          <a:stretch/>
        </p:blipFill>
        <p:spPr bwMode="auto">
          <a:xfrm>
            <a:off x="20"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ECADC41-32B9-4D0F-9BB7-A2427963CD16}"/>
              </a:ext>
            </a:extLst>
          </p:cNvPr>
          <p:cNvSpPr>
            <a:spLocks noGrp="1"/>
          </p:cNvSpPr>
          <p:nvPr>
            <p:ph idx="1"/>
          </p:nvPr>
        </p:nvSpPr>
        <p:spPr>
          <a:xfrm>
            <a:off x="6513788" y="2450775"/>
            <a:ext cx="4840010" cy="3726188"/>
          </a:xfrm>
        </p:spPr>
        <p:txBody>
          <a:bodyPr>
            <a:normAutofit/>
          </a:bodyPr>
          <a:lstStyle/>
          <a:p>
            <a:pPr marL="0" indent="0">
              <a:lnSpc>
                <a:spcPct val="90000"/>
              </a:lnSpc>
              <a:buNone/>
            </a:pPr>
            <a:r>
              <a:rPr lang="en-GB" sz="1600"/>
              <a:t>The Stations of the Cross can be found in all Catholic Churches. People pray them all year round. But during lent many people pray them to help them walk with Jesus on his journey to the Cross.</a:t>
            </a:r>
          </a:p>
          <a:p>
            <a:pPr marL="0" indent="0">
              <a:lnSpc>
                <a:spcPct val="90000"/>
              </a:lnSpc>
              <a:buNone/>
            </a:pPr>
            <a:endParaRPr lang="en-GB" sz="1600"/>
          </a:p>
          <a:p>
            <a:pPr marL="0" indent="0">
              <a:lnSpc>
                <a:spcPct val="90000"/>
              </a:lnSpc>
              <a:buNone/>
            </a:pPr>
            <a:endParaRPr lang="en-GB" sz="1600"/>
          </a:p>
          <a:p>
            <a:pPr marL="0" indent="0">
              <a:lnSpc>
                <a:spcPct val="90000"/>
              </a:lnSpc>
              <a:buNone/>
            </a:pPr>
            <a:endParaRPr lang="en-GB" sz="1600"/>
          </a:p>
          <a:p>
            <a:pPr marL="0" indent="0">
              <a:lnSpc>
                <a:spcPct val="90000"/>
              </a:lnSpc>
              <a:buNone/>
            </a:pPr>
            <a:r>
              <a:rPr lang="en-GB" sz="1600"/>
              <a:t>Karen, the author of Drawing God has a lovely idea for children, for families-like Emma in Drawing God-filled with faith and love we can draw the Stations of the Cross ourselves this year and stay very close to Jesus, to love and support Jesus when he needs us most.</a:t>
            </a:r>
          </a:p>
          <a:p>
            <a:pPr marL="0" indent="0">
              <a:lnSpc>
                <a:spcPct val="90000"/>
              </a:lnSpc>
              <a:buNone/>
            </a:pPr>
            <a:endParaRPr lang="en-GB" sz="1600"/>
          </a:p>
          <a:p>
            <a:pPr marL="0" indent="0">
              <a:lnSpc>
                <a:spcPct val="90000"/>
              </a:lnSpc>
              <a:buNone/>
            </a:pPr>
            <a:endParaRPr lang="en-GB" sz="1600"/>
          </a:p>
          <a:p>
            <a:pPr marL="0" indent="0">
              <a:lnSpc>
                <a:spcPct val="90000"/>
              </a:lnSpc>
              <a:buNone/>
            </a:pPr>
            <a:endParaRPr lang="en-GB" sz="1600"/>
          </a:p>
        </p:txBody>
      </p:sp>
    </p:spTree>
    <p:extLst>
      <p:ext uri="{BB962C8B-B14F-4D97-AF65-F5344CB8AC3E}">
        <p14:creationId xmlns:p14="http://schemas.microsoft.com/office/powerpoint/2010/main" val="114190052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5869-4441-4271-BC19-7D7D7D908F67}"/>
              </a:ext>
            </a:extLst>
          </p:cNvPr>
          <p:cNvSpPr>
            <a:spLocks noGrp="1"/>
          </p:cNvSpPr>
          <p:nvPr>
            <p:ph type="title"/>
          </p:nvPr>
        </p:nvSpPr>
        <p:spPr/>
        <p:txBody>
          <a:bodyPr/>
          <a:lstStyle/>
          <a:p>
            <a:pPr algn="ctr"/>
            <a:r>
              <a:rPr lang="en-GB" dirty="0"/>
              <a:t>A New Project-Drawing God-Stations of the Cross</a:t>
            </a:r>
          </a:p>
        </p:txBody>
      </p:sp>
      <p:sp>
        <p:nvSpPr>
          <p:cNvPr id="3" name="Content Placeholder 2">
            <a:extLst>
              <a:ext uri="{FF2B5EF4-FFF2-40B4-BE49-F238E27FC236}">
                <a16:creationId xmlns:a16="http://schemas.microsoft.com/office/drawing/2014/main" id="{13429E9C-7EDE-45DE-AF89-A6DB1E20C291}"/>
              </a:ext>
            </a:extLst>
          </p:cNvPr>
          <p:cNvSpPr>
            <a:spLocks noGrp="1"/>
          </p:cNvSpPr>
          <p:nvPr>
            <p:ph idx="1"/>
          </p:nvPr>
        </p:nvSpPr>
        <p:spPr>
          <a:xfrm>
            <a:off x="838200" y="1627514"/>
            <a:ext cx="10515600" cy="3254866"/>
          </a:xfrm>
        </p:spPr>
        <p:txBody>
          <a:bodyPr>
            <a:normAutofit fontScale="25000" lnSpcReduction="20000"/>
          </a:bodyPr>
          <a:lstStyle/>
          <a:p>
            <a:pPr marL="0" indent="0">
              <a:buNone/>
            </a:pPr>
            <a:endParaRPr lang="en-GB" dirty="0"/>
          </a:p>
          <a:p>
            <a:pPr marL="0" indent="0">
              <a:buNone/>
            </a:pPr>
            <a:endParaRPr lang="en-GB" dirty="0"/>
          </a:p>
          <a:p>
            <a:pPr marL="0" indent="0">
              <a:buNone/>
            </a:pPr>
            <a:r>
              <a:rPr lang="en-GB" sz="6400" dirty="0">
                <a:latin typeface="David" panose="020E0502060401010101" pitchFamily="34" charset="-79"/>
                <a:cs typeface="David" panose="020E0502060401010101" pitchFamily="34" charset="-79"/>
              </a:rPr>
              <a:t>Dear Friends:</a:t>
            </a:r>
          </a:p>
          <a:p>
            <a:pPr marL="0" indent="0">
              <a:buNone/>
            </a:pPr>
            <a:r>
              <a:rPr lang="en-GB" sz="6400" dirty="0">
                <a:latin typeface="David" panose="020E0502060401010101" pitchFamily="34" charset="-79"/>
                <a:cs typeface="David" panose="020E0502060401010101" pitchFamily="34" charset="-79"/>
              </a:rPr>
              <a:t>We know that life is busy, so we wanted to make it as easy as possible for you to creatively participate in the Drawing God Project during the season of LENT.</a:t>
            </a:r>
          </a:p>
          <a:p>
            <a:pPr marL="0" indent="0">
              <a:buNone/>
            </a:pPr>
            <a:r>
              <a:rPr lang="en-GB" sz="6400" dirty="0">
                <a:latin typeface="David" panose="020E0502060401010101" pitchFamily="34" charset="-79"/>
                <a:cs typeface="David" panose="020E0502060401010101" pitchFamily="34" charset="-79"/>
              </a:rPr>
              <a:t>After reading the book, Drawing God, we hope that Emma’s contagious faith fills you with ideas and ways to share the vision of the God that lives inside your mind, heart and imagination. This season, we are offering this special Stations of the Cross Kit for our Drawing God Lenten activity.</a:t>
            </a:r>
          </a:p>
          <a:p>
            <a:pPr marL="0" indent="0">
              <a:buNone/>
            </a:pPr>
            <a:r>
              <a:rPr lang="en-GB" sz="6400" dirty="0">
                <a:latin typeface="David" panose="020E0502060401010101" pitchFamily="34" charset="-79"/>
                <a:cs typeface="David" panose="020E0502060401010101" pitchFamily="34" charset="-79"/>
              </a:rPr>
              <a:t>When I was a child, I loved praying the Stations of the Cross with my mother. Looking back, it was something that the two of us did together, making it even more special. My mother would explain with great tenderness the love and suffering of Jesus in an unforgettable way. Because of that, praying the Stations of the Cross was always memorable rather than scary. I thought that sharing my mother’s gentle understanding of the stations, and coupling it with the Drawing God Project, would be a powerful way to continue growing in love for Jesus while growing our faith imagination this Lent. That way we can really see GOD by drawing GOD.</a:t>
            </a:r>
          </a:p>
          <a:p>
            <a:pPr marL="0" indent="0">
              <a:buNone/>
            </a:pPr>
            <a:r>
              <a:rPr lang="en-GB" sz="8000" dirty="0">
                <a:latin typeface="David" panose="020E0502060401010101" pitchFamily="34" charset="-79"/>
                <a:cs typeface="David" panose="020E0502060401010101" pitchFamily="34" charset="-79"/>
              </a:rPr>
              <a:t>With you this Lent,</a:t>
            </a:r>
          </a:p>
          <a:p>
            <a:pPr marL="0" indent="0">
              <a:buNone/>
            </a:pPr>
            <a:r>
              <a:rPr lang="en-GB" sz="8000" dirty="0">
                <a:latin typeface="David" panose="020E0502060401010101" pitchFamily="34" charset="-79"/>
                <a:cs typeface="David" panose="020E0502060401010101" pitchFamily="34" charset="-79"/>
              </a:rPr>
              <a:t>Karen Kiefer Author, Drawing God</a:t>
            </a:r>
          </a:p>
          <a:p>
            <a:pPr marL="0" indent="0">
              <a:buNone/>
            </a:pPr>
            <a:endParaRPr lang="en-GB" sz="8000" dirty="0">
              <a:latin typeface="David" panose="020E0502060401010101" pitchFamily="34" charset="-79"/>
              <a:cs typeface="David" panose="020E0502060401010101" pitchFamily="34" charset="-79"/>
            </a:endParaRPr>
          </a:p>
          <a:p>
            <a:pPr marL="0" indent="0">
              <a:buNone/>
            </a:pPr>
            <a:endParaRPr lang="en-GB" sz="8000" dirty="0">
              <a:latin typeface="David" panose="020E0502060401010101" pitchFamily="34" charset="-79"/>
              <a:cs typeface="David" panose="020E0502060401010101" pitchFamily="34" charset="-79"/>
            </a:endParaRPr>
          </a:p>
          <a:p>
            <a:pPr marL="0" indent="0">
              <a:buNone/>
            </a:pPr>
            <a:endParaRPr lang="en-GB" sz="8000" dirty="0">
              <a:latin typeface="David" panose="020E0502060401010101" pitchFamily="34" charset="-79"/>
              <a:cs typeface="David" panose="020E0502060401010101" pitchFamily="34" charset="-79"/>
            </a:endParaRPr>
          </a:p>
          <a:p>
            <a:pPr marL="0" indent="0">
              <a:buNone/>
            </a:pPr>
            <a:r>
              <a:rPr lang="en-GB" sz="8000" dirty="0">
                <a:latin typeface="David" panose="020E0502060401010101" pitchFamily="34" charset="-79"/>
                <a:cs typeface="David" panose="020E0502060401010101" pitchFamily="34" charset="-79"/>
              </a:rPr>
              <a:t>https://youtu.be/k9L9quhvDsU</a:t>
            </a:r>
          </a:p>
        </p:txBody>
      </p:sp>
    </p:spTree>
    <p:extLst>
      <p:ext uri="{BB962C8B-B14F-4D97-AF65-F5344CB8AC3E}">
        <p14:creationId xmlns:p14="http://schemas.microsoft.com/office/powerpoint/2010/main" val="1500239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F6BAEC-4A69-40B6-AE61-E10CECB79B7E}"/>
              </a:ext>
            </a:extLst>
          </p:cNvPr>
          <p:cNvSpPr>
            <a:spLocks noGrp="1"/>
          </p:cNvSpPr>
          <p:nvPr>
            <p:ph type="title"/>
          </p:nvPr>
        </p:nvSpPr>
        <p:spPr>
          <a:xfrm>
            <a:off x="6513788" y="365125"/>
            <a:ext cx="4840010" cy="1807305"/>
          </a:xfrm>
        </p:spPr>
        <p:txBody>
          <a:bodyPr>
            <a:normAutofit/>
          </a:bodyPr>
          <a:lstStyle/>
          <a:p>
            <a:r>
              <a:rPr lang="en-GB" dirty="0"/>
              <a:t>Let’s Get Started</a:t>
            </a:r>
          </a:p>
        </p:txBody>
      </p:sp>
      <p:pic>
        <p:nvPicPr>
          <p:cNvPr id="2050" name="Picture 2">
            <a:extLst>
              <a:ext uri="{FF2B5EF4-FFF2-40B4-BE49-F238E27FC236}">
                <a16:creationId xmlns:a16="http://schemas.microsoft.com/office/drawing/2014/main" id="{F8EF67D6-6440-4245-985F-75DD9627A4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831"/>
          <a:stretch/>
        </p:blipFill>
        <p:spPr bwMode="auto">
          <a:xfrm>
            <a:off x="2" y="15510"/>
            <a:ext cx="6116569" cy="68424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3436363-B300-4D34-B1C7-5B84D5745309}"/>
              </a:ext>
            </a:extLst>
          </p:cNvPr>
          <p:cNvSpPr>
            <a:spLocks noGrp="1"/>
          </p:cNvSpPr>
          <p:nvPr>
            <p:ph idx="1"/>
          </p:nvPr>
        </p:nvSpPr>
        <p:spPr>
          <a:xfrm>
            <a:off x="5980922" y="2341983"/>
            <a:ext cx="5372876" cy="4310744"/>
          </a:xfrm>
        </p:spPr>
        <p:txBody>
          <a:bodyPr>
            <a:normAutofit/>
          </a:bodyPr>
          <a:lstStyle/>
          <a:p>
            <a:pPr marL="0" indent="0">
              <a:lnSpc>
                <a:spcPct val="90000"/>
              </a:lnSpc>
              <a:buNone/>
            </a:pPr>
            <a:r>
              <a:rPr lang="en-GB" sz="2000" dirty="0"/>
              <a:t>What you will Need!</a:t>
            </a:r>
          </a:p>
          <a:p>
            <a:pPr marL="0" indent="0">
              <a:lnSpc>
                <a:spcPct val="90000"/>
              </a:lnSpc>
              <a:buNone/>
            </a:pPr>
            <a:r>
              <a:rPr lang="en-GB" sz="2000" dirty="0"/>
              <a:t>Paper-small/big-doesn’t matter!</a:t>
            </a:r>
          </a:p>
          <a:p>
            <a:pPr marL="0" indent="0">
              <a:lnSpc>
                <a:spcPct val="90000"/>
              </a:lnSpc>
              <a:buNone/>
            </a:pPr>
            <a:r>
              <a:rPr lang="en-GB" sz="2000" dirty="0"/>
              <a:t>Pencil/Pens/Markers/</a:t>
            </a:r>
          </a:p>
          <a:p>
            <a:pPr marL="0" indent="0">
              <a:lnSpc>
                <a:spcPct val="90000"/>
              </a:lnSpc>
              <a:buNone/>
            </a:pPr>
            <a:r>
              <a:rPr lang="en-GB" sz="2000" dirty="0"/>
              <a:t>Stations of the Cross Templates (we’ve downloaded these for you) </a:t>
            </a:r>
          </a:p>
          <a:p>
            <a:pPr marL="0" indent="0">
              <a:lnSpc>
                <a:spcPct val="90000"/>
              </a:lnSpc>
              <a:buNone/>
            </a:pPr>
            <a:r>
              <a:rPr lang="en-GB" sz="2000" dirty="0"/>
              <a:t>Your Imagination!!!</a:t>
            </a:r>
          </a:p>
          <a:p>
            <a:pPr marL="0" indent="0">
              <a:lnSpc>
                <a:spcPct val="90000"/>
              </a:lnSpc>
              <a:buNone/>
            </a:pPr>
            <a:r>
              <a:rPr lang="en-GB" sz="2000" dirty="0"/>
              <a:t>An old roll of wallpaper if you have it!</a:t>
            </a:r>
          </a:p>
          <a:p>
            <a:pPr marL="0" indent="0">
              <a:lnSpc>
                <a:spcPct val="90000"/>
              </a:lnSpc>
              <a:buNone/>
            </a:pPr>
            <a:endParaRPr lang="en-GB" sz="2000" dirty="0"/>
          </a:p>
          <a:p>
            <a:pPr marL="0" indent="0" algn="ctr">
              <a:lnSpc>
                <a:spcPct val="90000"/>
              </a:lnSpc>
              <a:buNone/>
            </a:pPr>
            <a:r>
              <a:rPr lang="en-GB" sz="2000" i="1" dirty="0">
                <a:solidFill>
                  <a:srgbClr val="CC66FF"/>
                </a:solidFill>
              </a:rPr>
              <a:t>And most importantly-a moment of prayer before you draw each Station and at the end of each Station</a:t>
            </a:r>
          </a:p>
          <a:p>
            <a:pPr marL="0" indent="0">
              <a:lnSpc>
                <a:spcPct val="90000"/>
              </a:lnSpc>
              <a:buNone/>
            </a:pPr>
            <a:endParaRPr lang="en-GB" sz="2000" dirty="0"/>
          </a:p>
          <a:p>
            <a:pPr marL="0" indent="0">
              <a:lnSpc>
                <a:spcPct val="90000"/>
              </a:lnSpc>
              <a:buNone/>
            </a:pPr>
            <a:endParaRPr lang="en-GB" sz="2000" dirty="0"/>
          </a:p>
        </p:txBody>
      </p:sp>
    </p:spTree>
    <p:extLst>
      <p:ext uri="{BB962C8B-B14F-4D97-AF65-F5344CB8AC3E}">
        <p14:creationId xmlns:p14="http://schemas.microsoft.com/office/powerpoint/2010/main" val="3030775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85028-A03E-4967-BD7E-55063AA37365}"/>
              </a:ext>
            </a:extLst>
          </p:cNvPr>
          <p:cNvSpPr>
            <a:spLocks noGrp="1"/>
          </p:cNvSpPr>
          <p:nvPr>
            <p:ph type="title"/>
          </p:nvPr>
        </p:nvSpPr>
        <p:spPr>
          <a:xfrm>
            <a:off x="235488" y="412833"/>
            <a:ext cx="5751843" cy="1325563"/>
          </a:xfrm>
        </p:spPr>
        <p:txBody>
          <a:bodyPr>
            <a:normAutofit fontScale="90000"/>
          </a:bodyPr>
          <a:lstStyle/>
          <a:p>
            <a:pPr algn="ctr"/>
            <a:r>
              <a:rPr lang="en-GB" dirty="0"/>
              <a:t>Prayer Before Drawing a Station of the Cross</a:t>
            </a:r>
          </a:p>
        </p:txBody>
      </p:sp>
      <p:sp>
        <p:nvSpPr>
          <p:cNvPr id="4" name="Content Placeholder 3">
            <a:extLst>
              <a:ext uri="{FF2B5EF4-FFF2-40B4-BE49-F238E27FC236}">
                <a16:creationId xmlns:a16="http://schemas.microsoft.com/office/drawing/2014/main" id="{BB6BF50F-421E-4596-ACE0-0C297FD10163}"/>
              </a:ext>
            </a:extLst>
          </p:cNvPr>
          <p:cNvSpPr>
            <a:spLocks noGrp="1"/>
          </p:cNvSpPr>
          <p:nvPr>
            <p:ph sz="half" idx="2"/>
          </p:nvPr>
        </p:nvSpPr>
        <p:spPr>
          <a:xfrm>
            <a:off x="642528" y="1987826"/>
            <a:ext cx="5002897" cy="3972074"/>
          </a:xfrm>
        </p:spPr>
        <p:txBody>
          <a:bodyPr>
            <a:normAutofit lnSpcReduction="10000"/>
          </a:bodyPr>
          <a:lstStyle/>
          <a:p>
            <a:pPr marL="0" indent="0">
              <a:buNone/>
            </a:pPr>
            <a:r>
              <a:rPr lang="en-GB" dirty="0"/>
              <a:t>Become very quiet</a:t>
            </a:r>
          </a:p>
          <a:p>
            <a:pPr marL="0" indent="0">
              <a:buNone/>
            </a:pPr>
            <a:r>
              <a:rPr lang="en-GB" dirty="0"/>
              <a:t>Breathe in slowly</a:t>
            </a:r>
          </a:p>
          <a:p>
            <a:pPr marL="0" indent="0">
              <a:buNone/>
            </a:pPr>
            <a:r>
              <a:rPr lang="en-GB" dirty="0"/>
              <a:t>And say…</a:t>
            </a:r>
          </a:p>
          <a:p>
            <a:pPr marL="0" indent="0">
              <a:buNone/>
            </a:pPr>
            <a:endParaRPr lang="en-GB" dirty="0"/>
          </a:p>
          <a:p>
            <a:pPr marL="0" indent="0">
              <a:buNone/>
            </a:pPr>
            <a:r>
              <a:rPr lang="en-GB" dirty="0"/>
              <a:t>Dear God, help me to stay close now to your </a:t>
            </a:r>
            <a:r>
              <a:rPr lang="en-GB" dirty="0" err="1"/>
              <a:t>SonJesus</a:t>
            </a:r>
            <a:r>
              <a:rPr lang="en-GB" dirty="0"/>
              <a:t> as I pray and draw this Station of the </a:t>
            </a:r>
            <a:r>
              <a:rPr lang="en-GB" dirty="0" err="1"/>
              <a:t>Cross.Amen</a:t>
            </a:r>
            <a:endParaRPr lang="en-GB" dirty="0"/>
          </a:p>
        </p:txBody>
      </p:sp>
      <p:sp>
        <p:nvSpPr>
          <p:cNvPr id="6" name="Content Placeholder 5">
            <a:extLst>
              <a:ext uri="{FF2B5EF4-FFF2-40B4-BE49-F238E27FC236}">
                <a16:creationId xmlns:a16="http://schemas.microsoft.com/office/drawing/2014/main" id="{0EAA3B33-4773-4672-8180-865849308734}"/>
              </a:ext>
            </a:extLst>
          </p:cNvPr>
          <p:cNvSpPr>
            <a:spLocks noGrp="1"/>
          </p:cNvSpPr>
          <p:nvPr>
            <p:ph sz="quarter" idx="4"/>
          </p:nvPr>
        </p:nvSpPr>
        <p:spPr>
          <a:xfrm>
            <a:off x="6326589" y="2039189"/>
            <a:ext cx="4937760" cy="3063240"/>
          </a:xfrm>
        </p:spPr>
        <p:txBody>
          <a:bodyPr>
            <a:normAutofit lnSpcReduction="10000"/>
          </a:bodyPr>
          <a:lstStyle/>
          <a:p>
            <a:pPr marL="0" indent="0">
              <a:buNone/>
            </a:pPr>
            <a:r>
              <a:rPr lang="en-GB" dirty="0"/>
              <a:t>Thank you Jesus for your great love for me.</a:t>
            </a:r>
          </a:p>
          <a:p>
            <a:pPr marL="0" indent="0">
              <a:buNone/>
            </a:pPr>
            <a:r>
              <a:rPr lang="en-GB" dirty="0"/>
              <a:t>May I always show my love for you by loving others. Amen</a:t>
            </a:r>
          </a:p>
        </p:txBody>
      </p:sp>
      <p:sp>
        <p:nvSpPr>
          <p:cNvPr id="7" name="Rectangle 6">
            <a:extLst>
              <a:ext uri="{FF2B5EF4-FFF2-40B4-BE49-F238E27FC236}">
                <a16:creationId xmlns:a16="http://schemas.microsoft.com/office/drawing/2014/main" id="{7E4E41DA-74C6-433B-904C-0310966321EF}"/>
              </a:ext>
            </a:extLst>
          </p:cNvPr>
          <p:cNvSpPr/>
          <p:nvPr/>
        </p:nvSpPr>
        <p:spPr>
          <a:xfrm>
            <a:off x="6204671" y="284863"/>
            <a:ext cx="5181597" cy="1754326"/>
          </a:xfrm>
          <a:prstGeom prst="rect">
            <a:avLst/>
          </a:prstGeom>
        </p:spPr>
        <p:txBody>
          <a:bodyPr wrap="square">
            <a:spAutoFit/>
          </a:bodyPr>
          <a:lstStyle/>
          <a:p>
            <a:r>
              <a:rPr lang="en-GB" sz="3600" i="1" dirty="0">
                <a:latin typeface="Elephant" panose="02020904090505020303" pitchFamily="18" charset="0"/>
              </a:rPr>
              <a:t>     Prayer After </a:t>
            </a:r>
          </a:p>
          <a:p>
            <a:r>
              <a:rPr lang="en-GB" sz="3600" i="1" dirty="0">
                <a:latin typeface="Elephant" panose="02020904090505020303" pitchFamily="18" charset="0"/>
              </a:rPr>
              <a:t>Drawing a Station of</a:t>
            </a:r>
          </a:p>
          <a:p>
            <a:pPr algn="ctr"/>
            <a:r>
              <a:rPr lang="en-GB" sz="3600" i="1" dirty="0">
                <a:latin typeface="Elephant" panose="02020904090505020303" pitchFamily="18" charset="0"/>
              </a:rPr>
              <a:t>the Cross</a:t>
            </a:r>
          </a:p>
        </p:txBody>
      </p:sp>
      <p:pic>
        <p:nvPicPr>
          <p:cNvPr id="4100" name="Picture 4" descr="Image result for Jesus on the Cross for children gfree image">
            <a:extLst>
              <a:ext uri="{FF2B5EF4-FFF2-40B4-BE49-F238E27FC236}">
                <a16:creationId xmlns:a16="http://schemas.microsoft.com/office/drawing/2014/main" id="{F2EDB278-C699-4084-8423-9ACC15144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580" y="3793515"/>
            <a:ext cx="3632205" cy="289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369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23" name="Rectangle 22">
            <a:extLst>
              <a:ext uri="{FF2B5EF4-FFF2-40B4-BE49-F238E27FC236}">
                <a16:creationId xmlns:a16="http://schemas.microsoft.com/office/drawing/2014/main" id="{FBE20309-1FB9-4818-BAFA-9C4C05341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7AA198F-8533-42EB-A4AE-C2522A2FE26A}"/>
              </a:ext>
            </a:extLst>
          </p:cNvPr>
          <p:cNvSpPr>
            <a:spLocks noGrp="1"/>
          </p:cNvSpPr>
          <p:nvPr>
            <p:ph type="title" idx="4294967295"/>
          </p:nvPr>
        </p:nvSpPr>
        <p:spPr>
          <a:xfrm>
            <a:off x="838200" y="713312"/>
            <a:ext cx="3524250" cy="5431376"/>
          </a:xfrm>
        </p:spPr>
        <p:txBody>
          <a:bodyPr vert="horz" lIns="91440" tIns="45720" rIns="91440" bIns="45720" rtlCol="0" anchor="ctr">
            <a:normAutofit/>
          </a:bodyPr>
          <a:lstStyle/>
          <a:p>
            <a:r>
              <a:rPr lang="en-US" sz="3700"/>
              <a:t>Here’s an Example  </a:t>
            </a:r>
            <a:br>
              <a:rPr lang="en-US" sz="3700"/>
            </a:br>
            <a:br>
              <a:rPr lang="en-US" sz="3700"/>
            </a:br>
            <a:r>
              <a:rPr lang="en-US" sz="3700"/>
              <a:t>The First Station of the Cross-</a:t>
            </a:r>
            <a:br>
              <a:rPr lang="en-US" sz="3700"/>
            </a:br>
            <a:br>
              <a:rPr lang="en-US" sz="3700"/>
            </a:br>
            <a:r>
              <a:rPr lang="en-US" sz="3700"/>
              <a:t>Jesus is condemned to Death</a:t>
            </a:r>
          </a:p>
        </p:txBody>
      </p:sp>
      <p:sp>
        <p:nvSpPr>
          <p:cNvPr id="7" name="Rectangle 6">
            <a:extLst>
              <a:ext uri="{FF2B5EF4-FFF2-40B4-BE49-F238E27FC236}">
                <a16:creationId xmlns:a16="http://schemas.microsoft.com/office/drawing/2014/main" id="{79CC2CBD-A533-4CA9-9B01-71734DF8F0E6}"/>
              </a:ext>
            </a:extLst>
          </p:cNvPr>
          <p:cNvSpPr/>
          <p:nvPr/>
        </p:nvSpPr>
        <p:spPr>
          <a:xfrm>
            <a:off x="6095999" y="315110"/>
            <a:ext cx="5971823" cy="641306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300" b="1" dirty="0"/>
              <a:t>START with the Prayer Before Drawing a Station of the Cross</a:t>
            </a:r>
          </a:p>
          <a:p>
            <a:pPr indent="-228600">
              <a:lnSpc>
                <a:spcPct val="90000"/>
              </a:lnSpc>
              <a:spcAft>
                <a:spcPts val="600"/>
              </a:spcAft>
              <a:buFont typeface="Arial" panose="020B0604020202020204" pitchFamily="34" charset="0"/>
              <a:buChar char="•"/>
            </a:pPr>
            <a:r>
              <a:rPr lang="en-US" sz="1300" b="1" dirty="0"/>
              <a:t>READ about the Station </a:t>
            </a:r>
          </a:p>
          <a:p>
            <a:pPr indent="-228600">
              <a:lnSpc>
                <a:spcPct val="90000"/>
              </a:lnSpc>
              <a:spcAft>
                <a:spcPts val="600"/>
              </a:spcAft>
              <a:buFont typeface="Arial" panose="020B0604020202020204" pitchFamily="34" charset="0"/>
              <a:buChar char="•"/>
            </a:pPr>
            <a:r>
              <a:rPr lang="en-US" sz="1300" b="1" dirty="0"/>
              <a:t>Draw the Station</a:t>
            </a:r>
          </a:p>
          <a:p>
            <a:pPr indent="-228600">
              <a:lnSpc>
                <a:spcPct val="90000"/>
              </a:lnSpc>
              <a:spcAft>
                <a:spcPts val="600"/>
              </a:spcAft>
              <a:buFont typeface="Arial" panose="020B0604020202020204" pitchFamily="34" charset="0"/>
              <a:buChar char="•"/>
            </a:pPr>
            <a:r>
              <a:rPr lang="en-US" sz="1300" b="1" dirty="0"/>
              <a:t>Finish with the Prayer After Drawing a Station of the Cross</a:t>
            </a:r>
          </a:p>
          <a:p>
            <a:pPr indent="-228600">
              <a:lnSpc>
                <a:spcPct val="90000"/>
              </a:lnSpc>
              <a:spcAft>
                <a:spcPts val="600"/>
              </a:spcAft>
              <a:buFont typeface="Arial" panose="020B0604020202020204" pitchFamily="34" charset="0"/>
              <a:buChar char="•"/>
            </a:pPr>
            <a:endParaRPr lang="en-US" sz="1300" b="1" dirty="0"/>
          </a:p>
          <a:p>
            <a:pPr indent="-228600">
              <a:lnSpc>
                <a:spcPct val="90000"/>
              </a:lnSpc>
              <a:spcAft>
                <a:spcPts val="600"/>
              </a:spcAft>
              <a:buFont typeface="Arial" panose="020B0604020202020204" pitchFamily="34" charset="0"/>
              <a:buChar char="•"/>
            </a:pPr>
            <a:r>
              <a:rPr lang="en-US" sz="1300" dirty="0"/>
              <a:t>Jesus is sentenced to death and he is an innocent man. This station reminds us of the beginning of his suffering on his way to the crucifixion. We are reminded of the pain he would endure because of his love for us.</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In the book, Drawing God, Emma tries to convince her friends that she has drawn God, yet they can’t see God in any of her drawings. How do you think Emma felt when her friends dismissed her drawings?</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There are times in our lives when we are treated unfairly, even accused of something we didn’t do. Has that ever happened to you? How did that make you feel? </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Have you ever had to suffer a punishment because no one believed that you were innocent? Have you ever tried to convince someone of something that you knew was the truth, but they wouldn’t listen or believe you?</a:t>
            </a:r>
          </a:p>
          <a:p>
            <a:pPr>
              <a:lnSpc>
                <a:spcPct val="90000"/>
              </a:lnSpc>
              <a:spcAft>
                <a:spcPts val="600"/>
              </a:spcAft>
            </a:pPr>
            <a:endParaRPr lang="en-US" sz="1300" dirty="0"/>
          </a:p>
          <a:p>
            <a:pPr indent="-228600">
              <a:lnSpc>
                <a:spcPct val="90000"/>
              </a:lnSpc>
              <a:spcAft>
                <a:spcPts val="600"/>
              </a:spcAft>
              <a:buFont typeface="Arial" panose="020B0604020202020204" pitchFamily="34" charset="0"/>
              <a:buChar char="•"/>
            </a:pPr>
            <a:r>
              <a:rPr lang="en-US" sz="1300" dirty="0"/>
              <a:t>How do you see GOD in this station?  DRAW GOD.</a:t>
            </a:r>
          </a:p>
        </p:txBody>
      </p:sp>
    </p:spTree>
    <p:extLst>
      <p:ext uri="{BB962C8B-B14F-4D97-AF65-F5344CB8AC3E}">
        <p14:creationId xmlns:p14="http://schemas.microsoft.com/office/powerpoint/2010/main" val="2628830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CC66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07F32F9-A67C-4EBA-8EED-9C101F9CDEF0}"/>
              </a:ext>
            </a:extLst>
          </p:cNvPr>
          <p:cNvPicPr>
            <a:picLocks noGrp="1"/>
          </p:cNvPicPr>
          <p:nvPr>
            <p:ph type="pic" idx="4294967295"/>
          </p:nvPr>
        </p:nvPicPr>
        <p:blipFill rotWithShape="1">
          <a:blip r:embed="rId2"/>
          <a:srcRect l="32455" t="10805" r="32189" b="3241"/>
          <a:stretch/>
        </p:blipFill>
        <p:spPr bwMode="auto">
          <a:xfrm>
            <a:off x="1286932" y="544953"/>
            <a:ext cx="4222045" cy="6129338"/>
          </a:xfrm>
          <a:prstGeom prst="rect">
            <a:avLst/>
          </a:prstGeom>
          <a:ln>
            <a:noFill/>
          </a:ln>
          <a:extLst>
            <a:ext uri="{53640926-AAD7-44D8-BBD7-CCE9431645EC}">
              <a14:shadowObscured xmlns:a14="http://schemas.microsoft.com/office/drawing/2010/main"/>
            </a:ext>
          </a:extLst>
        </p:spPr>
      </p:pic>
      <p:pic>
        <p:nvPicPr>
          <p:cNvPr id="7" name="Picture 6" descr="A picture containing room&#10;&#10;Description automatically generated">
            <a:extLst>
              <a:ext uri="{FF2B5EF4-FFF2-40B4-BE49-F238E27FC236}">
                <a16:creationId xmlns:a16="http://schemas.microsoft.com/office/drawing/2014/main" id="{B4AA2200-D60C-490B-BFB1-9C94517CE034}"/>
              </a:ext>
            </a:extLst>
          </p:cNvPr>
          <p:cNvPicPr>
            <a:picLocks noChangeAspect="1"/>
          </p:cNvPicPr>
          <p:nvPr/>
        </p:nvPicPr>
        <p:blipFill rotWithShape="1">
          <a:blip r:embed="rId3">
            <a:extLst>
              <a:ext uri="{28A0092B-C50C-407E-A947-70E740481C1C}">
                <a14:useLocalDpi xmlns:a14="http://schemas.microsoft.com/office/drawing/2010/main" val="0"/>
              </a:ext>
            </a:extLst>
          </a:blip>
          <a:srcRect l="6604" t="10535"/>
          <a:stretch/>
        </p:blipFill>
        <p:spPr>
          <a:xfrm>
            <a:off x="6344356" y="538780"/>
            <a:ext cx="4949408" cy="6135511"/>
          </a:xfrm>
          <a:prstGeom prst="rect">
            <a:avLst/>
          </a:prstGeom>
        </p:spPr>
      </p:pic>
    </p:spTree>
    <p:extLst>
      <p:ext uri="{BB962C8B-B14F-4D97-AF65-F5344CB8AC3E}">
        <p14:creationId xmlns:p14="http://schemas.microsoft.com/office/powerpoint/2010/main" val="106085550"/>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33</TotalTime>
  <Words>868</Words>
  <Application>Microsoft Office PowerPoint</Application>
  <PresentationFormat>Widescreen</PresentationFormat>
  <Paragraphs>80</Paragraphs>
  <Slides>11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 Light</vt:lpstr>
      <vt:lpstr>Century Gothic</vt:lpstr>
      <vt:lpstr>David</vt:lpstr>
      <vt:lpstr>Elephant</vt:lpstr>
      <vt:lpstr>The Hand</vt:lpstr>
      <vt:lpstr>The Serif Hand Black</vt:lpstr>
      <vt:lpstr>SketchyVTI</vt:lpstr>
      <vt:lpstr>BrushVTI</vt:lpstr>
      <vt:lpstr>Drawing God</vt:lpstr>
      <vt:lpstr>Lots of Children from Derry Diocese took part in Drawing God Day-check out the Virtual Museum-Follow the link at www.drawing-god.com-Amazing!!</vt:lpstr>
      <vt:lpstr>A message from the Author about the Book –Karen Kiefer  Just PRESS Ctrl and click on the YOUTUBE  link</vt:lpstr>
      <vt:lpstr>Lent-The Stations of the Cross</vt:lpstr>
      <vt:lpstr>A New Project-Drawing God-Stations of the Cross</vt:lpstr>
      <vt:lpstr>Let’s Get Started</vt:lpstr>
      <vt:lpstr>Prayer Before Drawing a Station of the Cross</vt:lpstr>
      <vt:lpstr>Here’s an Example    The First Station of the Cross-  Jesus is condemned to Death</vt:lpstr>
      <vt:lpstr>PowerPoint Presentation</vt:lpstr>
      <vt:lpstr>About that Roll of Wallpaper!!!</vt:lpstr>
      <vt:lpstr>Let us See How you Drew God this Lent!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Drawing God</dc:title>
  <dc:creator>Therese Ferry</dc:creator>
  <cp:lastModifiedBy>Therese Ferry</cp:lastModifiedBy>
  <cp:revision>2</cp:revision>
  <dcterms:created xsi:type="dcterms:W3CDTF">2020-03-25T15:23:07Z</dcterms:created>
  <dcterms:modified xsi:type="dcterms:W3CDTF">2020-03-25T16:49:32Z</dcterms:modified>
</cp:coreProperties>
</file>